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1pPr>
    <a:lvl2pPr marL="0" marR="0" indent="457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2pPr>
    <a:lvl3pPr marL="0" marR="0" indent="914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3pPr>
    <a:lvl4pPr marL="0" marR="0" indent="1371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4pPr>
    <a:lvl5pPr marL="0" marR="0" indent="18288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5pPr>
    <a:lvl6pPr marL="0" marR="0" indent="22860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6pPr>
    <a:lvl7pPr marL="0" marR="0" indent="27432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7pPr>
    <a:lvl8pPr marL="0" marR="0" indent="32004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8pPr>
    <a:lvl9pPr marL="0" marR="0" indent="3657600" algn="l" defTabSz="825500" rtl="0" fontAlgn="auto" latinLnBrk="0" hangingPunct="0">
      <a:lnSpc>
        <a:spcPct val="100000"/>
      </a:lnSpc>
      <a:spcBef>
        <a:spcPts val="5900"/>
      </a:spcBef>
      <a:spcAft>
        <a:spcPts val="0"/>
      </a:spcAft>
      <a:buClrTx/>
      <a:buSzTx/>
      <a:buFontTx/>
      <a:buNone/>
      <a:tabLst/>
      <a:defRPr kumimoji="0" sz="4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Helvetica Neue"/>
        <a:ea typeface="Helvetica Neue"/>
        <a:cs typeface="Helvetica Neue"/>
        <a:sym typeface="Helvetica Neue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lumOff val="-13575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3797C6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114395"/>
              <a:lumOff val="-24975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B8B8B8"/>
              </a:solidFill>
              <a:prstDash val="solid"/>
              <a:miter lim="400000"/>
            </a:ln>
          </a:left>
          <a:right>
            <a:ln w="12700" cap="flat">
              <a:solidFill>
                <a:srgbClr val="B8B8B8"/>
              </a:solidFill>
              <a:prstDash val="solid"/>
              <a:miter lim="400000"/>
            </a:ln>
          </a:right>
          <a:top>
            <a:ln w="12700" cap="flat">
              <a:solidFill>
                <a:srgbClr val="B8B8B8"/>
              </a:solidFill>
              <a:prstDash val="solid"/>
              <a:miter lim="400000"/>
            </a:ln>
          </a:top>
          <a:bottom>
            <a:ln w="12700" cap="flat">
              <a:solidFill>
                <a:srgbClr val="B8B8B8"/>
              </a:solidFill>
              <a:prstDash val="solid"/>
              <a:miter lim="400000"/>
            </a:ln>
          </a:bottom>
          <a:insideH>
            <a:ln w="12700" cap="flat">
              <a:solidFill>
                <a:srgbClr val="B8B8B8"/>
              </a:solidFill>
              <a:prstDash val="solid"/>
              <a:miter lim="400000"/>
            </a:ln>
          </a:insideH>
          <a:insideV>
            <a:ln w="12700" cap="flat">
              <a:solidFill>
                <a:srgbClr val="B8B8B8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E1E0DA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chemeClr val="accent3">
              <a:hueOff val="362282"/>
              <a:satOff val="31803"/>
              <a:lumOff val="-18242"/>
            </a:schemeClr>
          </a:solidFill>
        </a:fill>
      </a:tcStyle>
    </a:firstCol>
    <a:lastRow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606060"/>
              </a:solidFill>
              <a:prstDash val="solid"/>
              <a:miter lim="400000"/>
            </a:ln>
          </a:left>
          <a:right>
            <a:ln w="12700" cap="flat">
              <a:solidFill>
                <a:srgbClr val="606060"/>
              </a:solidFill>
              <a:prstDash val="solid"/>
              <a:miter lim="400000"/>
            </a:ln>
          </a:right>
          <a:top>
            <a:ln w="254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606060"/>
              </a:solidFill>
              <a:prstDash val="solid"/>
              <a:miter lim="400000"/>
            </a:ln>
          </a:insideH>
          <a:insideV>
            <a:ln w="12700" cap="flat">
              <a:solidFill>
                <a:srgbClr val="606060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929292"/>
              </a:solidFill>
              <a:prstDash val="solid"/>
              <a:miter lim="400000"/>
            </a:ln>
          </a:left>
          <a:right>
            <a:ln w="12700" cap="flat">
              <a:solidFill>
                <a:srgbClr val="929292"/>
              </a:solidFill>
              <a:prstDash val="solid"/>
              <a:miter lim="400000"/>
            </a:ln>
          </a:right>
          <a:top>
            <a:ln w="12700" cap="flat">
              <a:solidFill>
                <a:srgbClr val="606060"/>
              </a:solidFill>
              <a:prstDash val="solid"/>
              <a:miter lim="400000"/>
            </a:ln>
          </a:top>
          <a:bottom>
            <a:ln w="12700" cap="flat">
              <a:solidFill>
                <a:srgbClr val="606060"/>
              </a:solidFill>
              <a:prstDash val="solid"/>
              <a:miter lim="400000"/>
            </a:ln>
          </a:bottom>
          <a:insideH>
            <a:ln w="12700" cap="flat">
              <a:solidFill>
                <a:srgbClr val="929292"/>
              </a:solidFill>
              <a:prstDash val="solid"/>
              <a:miter lim="400000"/>
            </a:ln>
          </a:insideH>
          <a:insideV>
            <a:ln w="12700" cap="flat">
              <a:solidFill>
                <a:srgbClr val="929292"/>
              </a:solidFill>
              <a:prstDash val="solid"/>
              <a:miter lim="400000"/>
            </a:ln>
          </a:insideV>
        </a:tcBdr>
        <a:fill>
          <a:solidFill>
            <a:srgbClr val="017101"/>
          </a:solidFill>
        </a:fill>
      </a:tcStyle>
    </a:firstRow>
  </a:tblStyle>
  <a:tblStyle styleId="{EEE7283C-3CF3-47DC-8721-378D4A62B228}" styleName="">
    <a:tblBg/>
    <a:wholeTbl>
      <a:tcTxStyle b="off" i="off">
        <a:font>
          <a:latin typeface="Helvetica Neue Light"/>
          <a:ea typeface="Helvetica Neue Light"/>
          <a:cs typeface="Helvetica Neue Light"/>
        </a:font>
        <a:srgbClr val="000000"/>
      </a:tcTxStyle>
      <a:tcStyle>
        <a:tcBdr>
          <a:lef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5D5D5D"/>
              </a:solidFill>
              <a:custDash>
                <a:ds d="200000" sp="200000"/>
              </a:custDash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rgbClr val="EDEADD"/>
          </a:solidFill>
        </a:fill>
      </a:tcStyle>
    </a:band2H>
    <a:firstCol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9BA00"/>
          </a:solidFill>
        </a:fill>
      </a:tcStyle>
    </a:firstCol>
    <a:la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lastRow>
    <a:firstRow>
      <a:tcTxStyle b="off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D5D5D"/>
              </a:solidFill>
              <a:prstDash val="solid"/>
              <a:miter lim="400000"/>
            </a:ln>
          </a:left>
          <a:right>
            <a:ln w="12700" cap="flat">
              <a:solidFill>
                <a:srgbClr val="5D5D5D"/>
              </a:solidFill>
              <a:prstDash val="solid"/>
              <a:miter lim="400000"/>
            </a:ln>
          </a:right>
          <a:top>
            <a:ln w="12700" cap="flat">
              <a:solidFill>
                <a:srgbClr val="5D5D5D"/>
              </a:solidFill>
              <a:prstDash val="solid"/>
              <a:miter lim="400000"/>
            </a:ln>
          </a:top>
          <a:bottom>
            <a:ln w="12700" cap="flat">
              <a:solidFill>
                <a:srgbClr val="5D5D5D"/>
              </a:solidFill>
              <a:prstDash val="solid"/>
              <a:miter lim="400000"/>
            </a:ln>
          </a:bottom>
          <a:insideH>
            <a:ln w="12700" cap="flat">
              <a:solidFill>
                <a:srgbClr val="5D5D5D"/>
              </a:solidFill>
              <a:prstDash val="solid"/>
              <a:miter lim="400000"/>
            </a:ln>
          </a:insideH>
          <a:insideV>
            <a:ln w="12700" cap="flat">
              <a:solidFill>
                <a:srgbClr val="5D5D5D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EBEBEB"/>
          </a:solidFill>
        </a:fill>
      </a:tcStyle>
    </a:wholeTbl>
    <a:band2H>
      <a:tcTxStyle/>
      <a:tcStyle>
        <a:tcBdr/>
        <a:fill>
          <a:solidFill>
            <a:srgbClr val="DADBDA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chemeClr val="accent6">
              <a:hueOff val="-146070"/>
              <a:satOff val="-10048"/>
              <a:lumOff val="-30626"/>
            </a:schemeClr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A6AAA9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C24785"/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B5B5C1"/>
          </a:solidFill>
        </a:fill>
      </a:tcStyle>
    </a:wholeTbl>
    <a:band2H>
      <a:tcTxStyle/>
      <a:tcStyle>
        <a:tcBdr/>
        <a:fill>
          <a:solidFill>
            <a:srgbClr val="9A9AA5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53585F"/>
          </a:solidFill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miter lim="400000"/>
            </a:ln>
          </a:left>
          <a:right>
            <a:ln w="12700" cap="flat">
              <a:solidFill>
                <a:srgbClr val="FFFFFF"/>
              </a:solidFill>
              <a:prstDash val="solid"/>
              <a:miter lim="400000"/>
            </a:ln>
          </a:right>
          <a:top>
            <a:ln w="12700" cap="flat">
              <a:solidFill>
                <a:srgbClr val="FFFFFF"/>
              </a:solidFill>
              <a:prstDash val="solid"/>
              <a:miter lim="400000"/>
            </a:ln>
          </a:top>
          <a:bottom>
            <a:ln w="12700" cap="flat">
              <a:solidFill>
                <a:srgbClr val="FFFFFF"/>
              </a:solidFill>
              <a:prstDash val="solid"/>
              <a:miter lim="400000"/>
            </a:ln>
          </a:bottom>
          <a:insideH>
            <a:ln w="12700" cap="flat">
              <a:solidFill>
                <a:srgbClr val="FFFFFF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/>
              </a:solidFill>
              <a:prstDash val="solid"/>
              <a:miter lim="400000"/>
            </a:ln>
          </a:insideV>
        </a:tcBdr>
        <a:fill>
          <a:solidFill>
            <a:srgbClr val="798089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Col>
    <a:la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lastRow>
    <a:firstRow>
      <a:tcTxStyle b="on" i="off">
        <a:font>
          <a:latin typeface="Helvetica Neue"/>
          <a:ea typeface="Helvetica Neue"/>
          <a:cs typeface="Helvetica Neue"/>
        </a:font>
        <a:srgbClr val="000000"/>
      </a:tcTxStyle>
      <a:tcStyle>
        <a:tcBdr>
          <a:lef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left>
          <a:right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3" d="100"/>
          <a:sy n="53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ustomXml" Target="../customXml/item3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38" Type="http://schemas.openxmlformats.org/officeDocument/2006/relationships/customXml" Target="../customXml/item2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customXml" Target="../customXml/item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35" name="Shape 135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CODIG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iteltext"/>
          <p:cNvSpPr txBox="1">
            <a:spLocks noGrp="1"/>
          </p:cNvSpPr>
          <p:nvPr>
            <p:ph type="title"/>
          </p:nvPr>
        </p:nvSpPr>
        <p:spPr>
          <a:xfrm>
            <a:off x="1778000" y="2298700"/>
            <a:ext cx="20828000" cy="4648200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1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778000" y="7073900"/>
            <a:ext cx="20828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1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lick auf den Strand und das Meer von einer grasbedeckten Sanddüne"/>
          <p:cNvSpPr>
            <a:spLocks noGrp="1"/>
          </p:cNvSpPr>
          <p:nvPr>
            <p:ph type="pic" idx="21"/>
          </p:nvPr>
        </p:nvSpPr>
        <p:spPr>
          <a:xfrm>
            <a:off x="3125968" y="-393700"/>
            <a:ext cx="18135601" cy="12090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21" name="Titeltext"/>
          <p:cNvSpPr txBox="1">
            <a:spLocks noGrp="1"/>
          </p:cNvSpPr>
          <p:nvPr>
            <p:ph type="title"/>
          </p:nvPr>
        </p:nvSpPr>
        <p:spPr>
          <a:xfrm>
            <a:off x="635000" y="9512300"/>
            <a:ext cx="23114000" cy="2006600"/>
          </a:xfrm>
          <a:prstGeom prst="rect">
            <a:avLst/>
          </a:prstGeom>
        </p:spPr>
        <p:txBody>
          <a:bodyPr anchor="b"/>
          <a:lstStyle/>
          <a:p>
            <a:r>
              <a:t>Titeltext</a:t>
            </a:r>
          </a:p>
        </p:txBody>
      </p:sp>
      <p:sp>
        <p:nvSpPr>
          <p:cNvPr id="22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635000" y="11442700"/>
            <a:ext cx="23114000" cy="15875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2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Mit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eltext"/>
          <p:cNvSpPr txBox="1">
            <a:spLocks noGrp="1"/>
          </p:cNvSpPr>
          <p:nvPr>
            <p:ph type="title"/>
          </p:nvPr>
        </p:nvSpPr>
        <p:spPr>
          <a:xfrm>
            <a:off x="1778000" y="4533900"/>
            <a:ext cx="20828000" cy="4648200"/>
          </a:xfrm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3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Vertik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iher, der in niedriger Höhe über einen Strand fliegt, mit einem kurzen Zaun im Vordergrund"/>
          <p:cNvSpPr>
            <a:spLocks noGrp="1"/>
          </p:cNvSpPr>
          <p:nvPr>
            <p:ph type="pic" sz="half" idx="21"/>
          </p:nvPr>
        </p:nvSpPr>
        <p:spPr>
          <a:xfrm>
            <a:off x="12827000" y="952500"/>
            <a:ext cx="1146810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39" name="Titeltext"/>
          <p:cNvSpPr txBox="1">
            <a:spLocks noGrp="1"/>
          </p:cNvSpPr>
          <p:nvPr>
            <p:ph type="title"/>
          </p:nvPr>
        </p:nvSpPr>
        <p:spPr>
          <a:xfrm>
            <a:off x="1651000" y="952500"/>
            <a:ext cx="10223500" cy="5549900"/>
          </a:xfrm>
          <a:prstGeom prst="rect">
            <a:avLst/>
          </a:prstGeom>
        </p:spPr>
        <p:txBody>
          <a:bodyPr anchor="b"/>
          <a:lstStyle>
            <a:lvl1pPr>
              <a:defRPr sz="8400"/>
            </a:lvl1pPr>
          </a:lstStyle>
          <a:p>
            <a:r>
              <a:t>Titeltext</a:t>
            </a:r>
          </a:p>
        </p:txBody>
      </p:sp>
      <p:sp>
        <p:nvSpPr>
          <p:cNvPr id="40" name="Textebene 1…"/>
          <p:cNvSpPr txBox="1">
            <a:spLocks noGrp="1"/>
          </p:cNvSpPr>
          <p:nvPr>
            <p:ph type="body" sz="quarter" idx="1"/>
          </p:nvPr>
        </p:nvSpPr>
        <p:spPr>
          <a:xfrm>
            <a:off x="1651000" y="6527800"/>
            <a:ext cx="10223500" cy="5727700"/>
          </a:xfrm>
          <a:prstGeom prst="rect">
            <a:avLst/>
          </a:prstGeom>
        </p:spPr>
        <p:txBody>
          <a:bodyPr anchor="t"/>
          <a:lstStyle>
            <a:lvl1pPr marL="0" indent="0" algn="ctr">
              <a:spcBef>
                <a:spcPts val="0"/>
              </a:spcBef>
              <a:buSzTx/>
              <a:buNone/>
              <a:defRPr sz="5400"/>
            </a:lvl1pPr>
            <a:lvl2pPr marL="0" indent="0" algn="ctr">
              <a:spcBef>
                <a:spcPts val="0"/>
              </a:spcBef>
              <a:buSzTx/>
              <a:buNone/>
              <a:defRPr sz="5400"/>
            </a:lvl2pPr>
            <a:lvl3pPr marL="0" indent="0" algn="ctr">
              <a:spcBef>
                <a:spcPts val="0"/>
              </a:spcBef>
              <a:buSzTx/>
              <a:buNone/>
              <a:defRPr sz="5400"/>
            </a:lvl3pPr>
            <a:lvl4pPr marL="0" indent="0" algn="ctr">
              <a:spcBef>
                <a:spcPts val="0"/>
              </a:spcBef>
              <a:buSzTx/>
              <a:buNone/>
              <a:defRPr sz="5400"/>
            </a:lvl4pPr>
            <a:lvl5pPr marL="0" indent="0" algn="ctr">
              <a:spcBef>
                <a:spcPts val="0"/>
              </a:spcBef>
              <a:buSzTx/>
              <a:buNone/>
              <a:defRPr sz="54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- Ob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49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 &amp; 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57" name="Textebene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5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 &amp; 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andiger Weg zwischen zwei Hügeln, die ans Meer führen"/>
          <p:cNvSpPr>
            <a:spLocks noGrp="1"/>
          </p:cNvSpPr>
          <p:nvPr>
            <p:ph type="pic" sz="half" idx="21"/>
          </p:nvPr>
        </p:nvSpPr>
        <p:spPr>
          <a:xfrm>
            <a:off x="10960100" y="3149600"/>
            <a:ext cx="13944600" cy="92964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66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67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6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 &amp; Livevideo – kle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76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77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el, Punkte &amp; Livevideo – gro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Titeltext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Titeltext</a:t>
            </a:r>
          </a:p>
        </p:txBody>
      </p:sp>
      <p:sp>
        <p:nvSpPr>
          <p:cNvPr id="85" name="Textebene 1…"/>
          <p:cNvSpPr txBox="1">
            <a:spLocks noGrp="1"/>
          </p:cNvSpPr>
          <p:nvPr>
            <p:ph type="body" sz="half" idx="1"/>
          </p:nvPr>
        </p:nvSpPr>
        <p:spPr>
          <a:xfrm>
            <a:off x="1689100" y="3149600"/>
            <a:ext cx="10223500" cy="9296400"/>
          </a:xfrm>
          <a:prstGeom prst="rect">
            <a:avLst/>
          </a:prstGeom>
        </p:spPr>
        <p:txBody>
          <a:bodyPr/>
          <a:lstStyle>
            <a:lvl1pPr marL="558800" indent="-558800">
              <a:spcBef>
                <a:spcPts val="4500"/>
              </a:spcBef>
              <a:defRPr sz="3800"/>
            </a:lvl1pPr>
            <a:lvl2pPr marL="1117600" indent="-558800">
              <a:spcBef>
                <a:spcPts val="4500"/>
              </a:spcBef>
              <a:defRPr sz="3800"/>
            </a:lvl2pPr>
            <a:lvl3pPr marL="1676400" indent="-558800">
              <a:spcBef>
                <a:spcPts val="4500"/>
              </a:spcBef>
              <a:defRPr sz="3800"/>
            </a:lvl3pPr>
            <a:lvl4pPr marL="2235200" indent="-558800">
              <a:spcBef>
                <a:spcPts val="4500"/>
              </a:spcBef>
              <a:defRPr sz="3800"/>
            </a:lvl4pPr>
            <a:lvl5pPr marL="2794000" indent="-558800">
              <a:spcBef>
                <a:spcPts val="4500"/>
              </a:spcBef>
              <a:defRPr sz="3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86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Punk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Textebene 1…"/>
          <p:cNvSpPr txBox="1">
            <a:spLocks noGrp="1"/>
          </p:cNvSpPr>
          <p:nvPr>
            <p:ph type="body" idx="1"/>
          </p:nvPr>
        </p:nvSpPr>
        <p:spPr>
          <a:xfrm>
            <a:off x="1689100" y="1778000"/>
            <a:ext cx="21005800" cy="10160000"/>
          </a:xfrm>
          <a:prstGeom prst="rect">
            <a:avLst/>
          </a:prstGeom>
        </p:spPr>
        <p:txBody>
          <a:bodyPr/>
          <a:lstStyle>
            <a:lvl1pPr>
              <a:defRPr sz="4800"/>
            </a:lvl1pPr>
            <a:lvl2pPr>
              <a:defRPr sz="4800"/>
            </a:lvl2pPr>
            <a:lvl3pPr>
              <a:defRPr sz="4800"/>
            </a:lvl3pPr>
            <a:lvl4pPr>
              <a:defRPr sz="4800"/>
            </a:lvl4pPr>
            <a:lvl5pPr>
              <a:defRPr sz="4800"/>
            </a:lvl5pPr>
          </a:lstStyle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9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 - 3 Stü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andiger Weg zwischen zwei Hügeln, die ans Meer führen"/>
          <p:cNvSpPr>
            <a:spLocks noGrp="1"/>
          </p:cNvSpPr>
          <p:nvPr>
            <p:ph type="pic" sz="quarter" idx="21"/>
          </p:nvPr>
        </p:nvSpPr>
        <p:spPr>
          <a:xfrm>
            <a:off x="15300325" y="7048500"/>
            <a:ext cx="8324850" cy="55499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2" name="Reiher, der in niedriger Höhe über einen Strand fliegt, mit einem kurzen Zaun im Vordergrund"/>
          <p:cNvSpPr>
            <a:spLocks noGrp="1"/>
          </p:cNvSpPr>
          <p:nvPr>
            <p:ph type="pic" sz="quarter" idx="22"/>
          </p:nvPr>
        </p:nvSpPr>
        <p:spPr>
          <a:xfrm>
            <a:off x="15760700" y="863600"/>
            <a:ext cx="7404100" cy="7404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3" name="Blick auf den Strand und das Meer von einer grasbedeckten Sanddüne"/>
          <p:cNvSpPr>
            <a:spLocks noGrp="1"/>
          </p:cNvSpPr>
          <p:nvPr>
            <p:ph type="pic" idx="23"/>
          </p:nvPr>
        </p:nvSpPr>
        <p:spPr>
          <a:xfrm>
            <a:off x="-990600" y="1130300"/>
            <a:ext cx="17202150" cy="11468100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04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Christian Bauer"/>
          <p:cNvSpPr txBox="1">
            <a:spLocks noGrp="1"/>
          </p:cNvSpPr>
          <p:nvPr>
            <p:ph type="body" sz="quarter" idx="21"/>
          </p:nvPr>
        </p:nvSpPr>
        <p:spPr>
          <a:xfrm>
            <a:off x="2387600" y="8953500"/>
            <a:ext cx="19621500" cy="585521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3200" i="1"/>
            </a:lvl1pPr>
          </a:lstStyle>
          <a:p>
            <a:r>
              <a:t>–Christian Bauer</a:t>
            </a:r>
          </a:p>
        </p:txBody>
      </p:sp>
      <p:sp>
        <p:nvSpPr>
          <p:cNvPr id="112" name="„Zitat hier eingeben.“"/>
          <p:cNvSpPr txBox="1">
            <a:spLocks noGrp="1"/>
          </p:cNvSpPr>
          <p:nvPr>
            <p:ph type="body" sz="quarter" idx="22"/>
          </p:nvPr>
        </p:nvSpPr>
        <p:spPr>
          <a:xfrm>
            <a:off x="2387600" y="6076950"/>
            <a:ext cx="19621500" cy="8255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SzTx/>
              <a:buNone/>
              <a:defRPr sz="4800"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„Zitat hier eingeben.“ </a:t>
            </a:r>
          </a:p>
        </p:txBody>
      </p:sp>
      <p:sp>
        <p:nvSpPr>
          <p:cNvPr id="113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F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ick auf den Strand und das Meer von einer grasbedeckten Sanddüne"/>
          <p:cNvSpPr>
            <a:spLocks noGrp="1"/>
          </p:cNvSpPr>
          <p:nvPr>
            <p:ph type="pic" idx="21"/>
          </p:nvPr>
        </p:nvSpPr>
        <p:spPr>
          <a:xfrm>
            <a:off x="-50800" y="-1270000"/>
            <a:ext cx="24485600" cy="16323734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endParaRPr/>
          </a:p>
        </p:txBody>
      </p:sp>
      <p:sp>
        <p:nvSpPr>
          <p:cNvPr id="121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Foliennummer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‹Nr.›</a:t>
            </a:fld>
            <a:endParaRPr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text"/>
          <p:cNvSpPr txBox="1">
            <a:spLocks noGrp="1"/>
          </p:cNvSpPr>
          <p:nvPr>
            <p:ph type="title"/>
          </p:nvPr>
        </p:nvSpPr>
        <p:spPr>
          <a:xfrm>
            <a:off x="1689100" y="355600"/>
            <a:ext cx="21005800" cy="2286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Titeltext</a:t>
            </a:r>
          </a:p>
        </p:txBody>
      </p:sp>
      <p:sp>
        <p:nvSpPr>
          <p:cNvPr id="3" name="Textebene 1…"/>
          <p:cNvSpPr txBox="1">
            <a:spLocks noGrp="1"/>
          </p:cNvSpPr>
          <p:nvPr>
            <p:ph type="body" idx="1"/>
          </p:nvPr>
        </p:nvSpPr>
        <p:spPr>
          <a:xfrm>
            <a:off x="1689100" y="3149600"/>
            <a:ext cx="21005800" cy="92964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ctr">
            <a:normAutofit/>
          </a:bodyPr>
          <a:lstStyle/>
          <a:p>
            <a:r>
              <a:t>Textebene 1</a:t>
            </a:r>
          </a:p>
          <a:p>
            <a:pPr lvl="1"/>
            <a:r>
              <a:t>Textebene 2</a:t>
            </a:r>
          </a:p>
          <a:p>
            <a:pPr lvl="2"/>
            <a:r>
              <a:t>Textebene 3</a:t>
            </a:r>
          </a:p>
          <a:p>
            <a:pPr lvl="3"/>
            <a:r>
              <a:t>Textebene 4</a:t>
            </a:r>
          </a:p>
          <a:p>
            <a:pPr lvl="4"/>
            <a:r>
              <a:t>Textebene 5</a:t>
            </a:r>
          </a:p>
        </p:txBody>
      </p:sp>
      <p:sp>
        <p:nvSpPr>
          <p:cNvPr id="4" name="Foliennummer"/>
          <p:cNvSpPr txBox="1">
            <a:spLocks noGrp="1"/>
          </p:cNvSpPr>
          <p:nvPr>
            <p:ph type="sldNum" sz="quarter" idx="2"/>
          </p:nvPr>
        </p:nvSpPr>
        <p:spPr>
          <a:xfrm>
            <a:off x="11959031" y="13081000"/>
            <a:ext cx="453238" cy="461059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 algn="ctr">
              <a:spcBef>
                <a:spcPts val="0"/>
              </a:spcBef>
              <a:defRPr sz="2400"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</a:lstStyle>
          <a:p>
            <a:fld id="{86CB4B4D-7CA3-9044-876B-883B54F8677D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ransition spd="med"/>
  <p:txStyles>
    <p:title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12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 Medium"/>
        </a:defRPr>
      </a:lvl9pPr>
    </p:titleStyle>
    <p:bodyStyle>
      <a:lvl1pPr marL="63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1pPr>
      <a:lvl2pPr marL="127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2pPr>
      <a:lvl3pPr marL="190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3pPr>
      <a:lvl4pPr marL="254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4pPr>
      <a:lvl5pPr marL="317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5pPr>
      <a:lvl6pPr marL="381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6pPr>
      <a:lvl7pPr marL="444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7pPr>
      <a:lvl8pPr marL="5080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8pPr>
      <a:lvl9pPr marL="5715000" marR="0" indent="-635000" algn="l" defTabSz="825500" latinLnBrk="0">
        <a:lnSpc>
          <a:spcPct val="100000"/>
        </a:lnSpc>
        <a:spcBef>
          <a:spcPts val="5900"/>
        </a:spcBef>
        <a:spcAft>
          <a:spcPts val="0"/>
        </a:spcAft>
        <a:buClrTx/>
        <a:buSzPct val="125000"/>
        <a:buFontTx/>
        <a:buChar char="•"/>
        <a:tabLst/>
        <a:defRPr sz="5200" b="0" i="0" u="none" strike="noStrike" cap="none" spc="0" baseline="0">
          <a:solidFill>
            <a:srgbClr val="000000"/>
          </a:solidFill>
          <a:uFillTx/>
          <a:latin typeface="Helvetica Neue"/>
          <a:ea typeface="Helvetica Neue"/>
          <a:cs typeface="Helvetica Neue"/>
          <a:sym typeface="Helvetica Neue"/>
        </a:defRPr>
      </a:lvl9pPr>
    </p:bodyStyle>
    <p:otherStyle>
      <a:lvl1pPr marL="0" marR="0" indent="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1pPr>
      <a:lvl2pPr marL="0" marR="0" indent="457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2pPr>
      <a:lvl3pPr marL="0" marR="0" indent="914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3pPr>
      <a:lvl4pPr marL="0" marR="0" indent="1371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4pPr>
      <a:lvl5pPr marL="0" marR="0" indent="18288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5pPr>
      <a:lvl6pPr marL="0" marR="0" indent="22860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6pPr>
      <a:lvl7pPr marL="0" marR="0" indent="27432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7pPr>
      <a:lvl8pPr marL="0" marR="0" indent="32004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8pPr>
      <a:lvl9pPr marL="0" marR="0" indent="3657600" algn="ctr" defTabSz="8255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24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 Ligh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Die Datei ist digital.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Die Datei ist digital.</a:t>
            </a: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Die Datei ist digital.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Die Datei ist digital.</a:t>
            </a:r>
          </a:p>
        </p:txBody>
      </p:sp>
      <p:sp>
        <p:nvSpPr>
          <p:cNvPr id="140" name="Der Prozess nicht."/>
          <p:cNvSpPr txBox="1"/>
          <p:nvPr/>
        </p:nvSpPr>
        <p:spPr>
          <a:xfrm>
            <a:off x="1778000" y="4020555"/>
            <a:ext cx="20828001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112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Der Prozess nicht.</a:t>
            </a: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Artur Kasiubowski"/>
          <p:cNvSpPr txBox="1">
            <a:spLocks noGrp="1"/>
          </p:cNvSpPr>
          <p:nvPr>
            <p:ph type="title"/>
          </p:nvPr>
        </p:nvSpPr>
        <p:spPr>
          <a:xfrm>
            <a:off x="5121118" y="2122719"/>
            <a:ext cx="14141764" cy="4887033"/>
          </a:xfrm>
          <a:prstGeom prst="rect">
            <a:avLst/>
          </a:prstGeom>
        </p:spPr>
        <p:txBody>
          <a:bodyPr/>
          <a:lstStyle>
            <a:lvl1pPr>
              <a:defRPr sz="112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Artur Kasiubowski</a:t>
            </a:r>
          </a:p>
        </p:txBody>
      </p:sp>
      <p:sp>
        <p:nvSpPr>
          <p:cNvPr id="143" name="KI &amp; Prozessautomatisierung…"/>
          <p:cNvSpPr txBox="1">
            <a:spLocks noGrp="1"/>
          </p:cNvSpPr>
          <p:nvPr>
            <p:ph type="body" sz="quarter" idx="1"/>
          </p:nvPr>
        </p:nvSpPr>
        <p:spPr>
          <a:xfrm>
            <a:off x="7080249" y="7046608"/>
            <a:ext cx="10223501" cy="5727701"/>
          </a:xfrm>
          <a:prstGeom prst="rect">
            <a:avLst/>
          </a:prstGeom>
        </p:spPr>
        <p:txBody>
          <a:bodyPr/>
          <a:lstStyle/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KI &amp; Prozessautomatisierung</a:t>
            </a:r>
          </a:p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CODIGEN AKL GmbH</a:t>
            </a:r>
          </a:p>
        </p:txBody>
      </p:sp>
      <p:sp>
        <p:nvSpPr>
          <p:cNvPr id="144" name="Folien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</a:t>
            </a:fld>
            <a:endParaRPr/>
          </a:p>
        </p:txBody>
      </p:sp>
      <p:pic>
        <p:nvPicPr>
          <p:cNvPr id="145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" name="eingesetzter-Film.png" descr="eingesetzter-Film.png"/>
          <p:cNvPicPr>
            <a:picLocks noChangeAspect="1"/>
          </p:cNvPicPr>
          <p:nvPr/>
        </p:nvPicPr>
        <p:blipFill>
          <a:blip r:embed="rId2"/>
          <a:srcRect t="22133" r="63997" b="24899"/>
          <a:stretch>
            <a:fillRect/>
          </a:stretch>
        </p:blipFill>
        <p:spPr>
          <a:xfrm>
            <a:off x="6316424" y="2444109"/>
            <a:ext cx="11751153" cy="9729892"/>
          </a:xfrm>
          <a:prstGeom prst="rect">
            <a:avLst/>
          </a:prstGeom>
          <a:ln w="12700">
            <a:miter lim="400000"/>
          </a:ln>
          <a:effectLst>
            <a:reflection stA="50000" endPos="40000" dir="5400000" sy="-100000" algn="bl" rotWithShape="0"/>
          </a:effectLst>
        </p:spPr>
      </p:pic>
      <p:sp>
        <p:nvSpPr>
          <p:cNvPr id="148" name="Ein ganz normaler Brief"/>
          <p:cNvSpPr txBox="1"/>
          <p:nvPr/>
        </p:nvSpPr>
        <p:spPr>
          <a:xfrm>
            <a:off x="4764449" y="-2235165"/>
            <a:ext cx="1485510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Ein ganz normaler Brief</a:t>
            </a:r>
          </a:p>
        </p:txBody>
      </p:sp>
      <p:sp>
        <p:nvSpPr>
          <p:cNvPr id="149" name="Folien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4</a:t>
            </a:fld>
            <a:endParaRPr/>
          </a:p>
        </p:txBody>
      </p:sp>
      <p:pic>
        <p:nvPicPr>
          <p:cNvPr id="150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" name="eingesetzter-Film.png" descr="eingesetzter-Film.png"/>
          <p:cNvPicPr>
            <a:picLocks noChangeAspect="1"/>
          </p:cNvPicPr>
          <p:nvPr/>
        </p:nvPicPr>
        <p:blipFill>
          <a:blip r:embed="rId2"/>
          <a:srcRect t="1714" b="4626"/>
          <a:stretch>
            <a:fillRect/>
          </a:stretch>
        </p:blipFill>
        <p:spPr>
          <a:xfrm>
            <a:off x="2560703" y="1578011"/>
            <a:ext cx="19262594" cy="10153555"/>
          </a:xfrm>
          <a:prstGeom prst="rect">
            <a:avLst/>
          </a:prstGeom>
          <a:ln w="12700">
            <a:miter lim="400000"/>
          </a:ln>
        </p:spPr>
      </p:pic>
      <p:sp>
        <p:nvSpPr>
          <p:cNvPr id="153" name="Folien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5</a:t>
            </a:fld>
            <a:endParaRPr/>
          </a:p>
        </p:txBody>
      </p:sp>
      <p:sp>
        <p:nvSpPr>
          <p:cNvPr id="154" name="Praxisbeispiel: Virtuelles Büro"/>
          <p:cNvSpPr txBox="1"/>
          <p:nvPr/>
        </p:nvSpPr>
        <p:spPr>
          <a:xfrm>
            <a:off x="3947067" y="-2273595"/>
            <a:ext cx="16489866" cy="4887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Praxisbeispiel: Virtuelles Büro</a:t>
            </a:r>
          </a:p>
        </p:txBody>
      </p:sp>
      <p:pic>
        <p:nvPicPr>
          <p:cNvPr id="155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7" name="eingesetzter-Film.png" descr="eingesetzter-Film.png"/>
          <p:cNvPicPr>
            <a:picLocks noChangeAspect="1"/>
          </p:cNvPicPr>
          <p:nvPr/>
        </p:nvPicPr>
        <p:blipFill>
          <a:blip r:embed="rId2"/>
          <a:srcRect t="1714" b="7249"/>
          <a:stretch>
            <a:fillRect/>
          </a:stretch>
        </p:blipFill>
        <p:spPr>
          <a:xfrm>
            <a:off x="2560703" y="1578011"/>
            <a:ext cx="19262594" cy="9869124"/>
          </a:xfrm>
          <a:prstGeom prst="rect">
            <a:avLst/>
          </a:prstGeom>
          <a:ln w="12700">
            <a:miter lim="400000"/>
          </a:ln>
        </p:spPr>
      </p:pic>
      <p:sp>
        <p:nvSpPr>
          <p:cNvPr id="158" name="Folien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6</a:t>
            </a:fld>
            <a:endParaRPr/>
          </a:p>
        </p:txBody>
      </p:sp>
      <p:sp>
        <p:nvSpPr>
          <p:cNvPr id="159" name="Rechteck"/>
          <p:cNvSpPr/>
          <p:nvPr/>
        </p:nvSpPr>
        <p:spPr>
          <a:xfrm>
            <a:off x="90612" y="2986485"/>
            <a:ext cx="16487737" cy="7542506"/>
          </a:xfrm>
          <a:prstGeom prst="rect">
            <a:avLst/>
          </a:prstGeom>
          <a:solidFill>
            <a:srgbClr val="FFFFFF">
              <a:alpha val="87405"/>
            </a:srgbClr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  <p:sp>
        <p:nvSpPr>
          <p:cNvPr id="160" name="Digital. Fertig?"/>
          <p:cNvSpPr txBox="1"/>
          <p:nvPr/>
        </p:nvSpPr>
        <p:spPr>
          <a:xfrm>
            <a:off x="10969879" y="5166373"/>
            <a:ext cx="4118001" cy="2692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ctr">
              <a:defRPr sz="8400">
                <a:solidFill>
                  <a:schemeClr val="accent1">
                    <a:lumOff val="-13575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pPr>
            <a:r>
              <a:t>Digital.</a:t>
            </a:r>
            <a:br/>
            <a:r>
              <a:t>Fertig?</a:t>
            </a:r>
          </a:p>
        </p:txBody>
      </p:sp>
      <p:sp>
        <p:nvSpPr>
          <p:cNvPr id="161" name="Praxisbeispiel: Virtuelles Büro"/>
          <p:cNvSpPr txBox="1"/>
          <p:nvPr/>
        </p:nvSpPr>
        <p:spPr>
          <a:xfrm>
            <a:off x="3947067" y="-2273595"/>
            <a:ext cx="16489866" cy="4887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Praxisbeispiel: Virtuelles Büro</a:t>
            </a:r>
          </a:p>
        </p:txBody>
      </p:sp>
      <p:pic>
        <p:nvPicPr>
          <p:cNvPr id="162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eingesetzter-Film.png" descr="eingesetzter-Film.png"/>
          <p:cNvPicPr>
            <a:picLocks noChangeAspect="1"/>
          </p:cNvPicPr>
          <p:nvPr/>
        </p:nvPicPr>
        <p:blipFill>
          <a:blip r:embed="rId2"/>
          <a:srcRect t="1094" b="5246"/>
          <a:stretch>
            <a:fillRect/>
          </a:stretch>
        </p:blipFill>
        <p:spPr>
          <a:xfrm>
            <a:off x="2560703" y="1781223"/>
            <a:ext cx="19262594" cy="10153554"/>
          </a:xfrm>
          <a:prstGeom prst="rect">
            <a:avLst/>
          </a:prstGeom>
          <a:ln w="12700">
            <a:miter lim="400000"/>
          </a:ln>
        </p:spPr>
      </p:pic>
      <p:sp>
        <p:nvSpPr>
          <p:cNvPr id="165" name="Folien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7</a:t>
            </a:fld>
            <a:endParaRPr/>
          </a:p>
        </p:txBody>
      </p:sp>
      <p:sp>
        <p:nvSpPr>
          <p:cNvPr id="166" name="Praxisbeispiel: Virtuelles Büro"/>
          <p:cNvSpPr txBox="1"/>
          <p:nvPr/>
        </p:nvSpPr>
        <p:spPr>
          <a:xfrm>
            <a:off x="3947067" y="-2273595"/>
            <a:ext cx="16489866" cy="488703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Praxisbeispiel: Virtuelles Büro</a:t>
            </a:r>
          </a:p>
        </p:txBody>
      </p:sp>
      <p:pic>
        <p:nvPicPr>
          <p:cNvPr id="167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9" name="eingesetzter-Film.png" descr="eingesetzter-Film.png"/>
          <p:cNvPicPr>
            <a:picLocks noChangeAspect="1"/>
          </p:cNvPicPr>
          <p:nvPr/>
        </p:nvPicPr>
        <p:blipFill>
          <a:blip r:embed="rId2"/>
          <a:srcRect t="3170" b="3170"/>
          <a:stretch>
            <a:fillRect/>
          </a:stretch>
        </p:blipFill>
        <p:spPr>
          <a:xfrm>
            <a:off x="2560703" y="2357677"/>
            <a:ext cx="19262594" cy="10153554"/>
          </a:xfrm>
          <a:prstGeom prst="rect">
            <a:avLst/>
          </a:prstGeom>
          <a:ln w="12700">
            <a:miter lim="400000"/>
          </a:ln>
        </p:spPr>
      </p:pic>
      <p:sp>
        <p:nvSpPr>
          <p:cNvPr id="170" name="Foliennummer"/>
          <p:cNvSpPr txBox="1">
            <a:spLocks noGrp="1"/>
          </p:cNvSpPr>
          <p:nvPr>
            <p:ph type="sldNum" sz="quarter" idx="4294967295"/>
          </p:nvPr>
        </p:nvSpPr>
        <p:spPr>
          <a:xfrm>
            <a:off x="12043765" y="13081000"/>
            <a:ext cx="283770" cy="461059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8</a:t>
            </a:fld>
            <a:endParaRPr/>
          </a:p>
        </p:txBody>
      </p:sp>
      <p:pic>
        <p:nvPicPr>
          <p:cNvPr id="171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Digitaler Sachbearbeiter im Virtuellen Büro"/>
          <p:cNvSpPr txBox="1"/>
          <p:nvPr/>
        </p:nvSpPr>
        <p:spPr>
          <a:xfrm>
            <a:off x="4764449" y="-1024612"/>
            <a:ext cx="1485510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/>
          <a:p>
            <a: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Digitaler Sachbearbeiter</a:t>
            </a:r>
            <a:br/>
            <a:r>
              <a:t>im Virtuellen Büro</a:t>
            </a:r>
          </a:p>
        </p:txBody>
      </p:sp>
    </p:spTree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Ein Brief ist einfach.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Ein Brief ist einfach.</a:t>
            </a:r>
          </a:p>
        </p:txBody>
      </p:sp>
      <p:pic>
        <p:nvPicPr>
          <p:cNvPr id="175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eingesetzter-Film.png" descr="eingesetzter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70196"/>
            <a:ext cx="24384001" cy="914400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10</a:t>
            </a:fld>
            <a:endParaRPr/>
          </a:p>
        </p:txBody>
      </p:sp>
      <p:sp>
        <p:nvSpPr>
          <p:cNvPr id="179" name="Unternehmen arbeiten aber nicht mit einem Brief."/>
          <p:cNvSpPr txBox="1"/>
          <p:nvPr/>
        </p:nvSpPr>
        <p:spPr>
          <a:xfrm>
            <a:off x="4764449" y="-1063042"/>
            <a:ext cx="1485510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Unternehmen arbeiten aber nicht mit einem Brief.</a:t>
            </a:r>
          </a:p>
        </p:txBody>
      </p:sp>
      <p:pic>
        <p:nvPicPr>
          <p:cNvPr id="180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2" name="eingesetzter-Film.png" descr="eingesetzter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208" y="1711876"/>
            <a:ext cx="19419584" cy="10929323"/>
          </a:xfrm>
          <a:prstGeom prst="rect">
            <a:avLst/>
          </a:prstGeom>
          <a:ln w="12700">
            <a:miter lim="400000"/>
          </a:ln>
        </p:spPr>
      </p:pic>
      <p:sp>
        <p:nvSpPr>
          <p:cNvPr id="183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11</a:t>
            </a:fld>
            <a:endParaRPr/>
          </a:p>
        </p:txBody>
      </p:sp>
      <p:sp>
        <p:nvSpPr>
          <p:cNvPr id="184" name="Praxisbeispiel: Lebensmittelunternehmen"/>
          <p:cNvSpPr txBox="1"/>
          <p:nvPr/>
        </p:nvSpPr>
        <p:spPr>
          <a:xfrm>
            <a:off x="147272" y="-2235165"/>
            <a:ext cx="2397006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Praxisbeispiel: Lebensmittelunternehmen</a:t>
            </a:r>
          </a:p>
        </p:txBody>
      </p:sp>
      <p:pic>
        <p:nvPicPr>
          <p:cNvPr id="185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7" name="eingesetzter-Film.png" descr="eingesetzter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208" y="1711876"/>
            <a:ext cx="19419584" cy="10929323"/>
          </a:xfrm>
          <a:prstGeom prst="rect">
            <a:avLst/>
          </a:prstGeom>
          <a:ln w="12700">
            <a:miter lim="400000"/>
          </a:ln>
        </p:spPr>
      </p:pic>
      <p:sp>
        <p:nvSpPr>
          <p:cNvPr id="188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12</a:t>
            </a:fld>
            <a:endParaRPr/>
          </a:p>
        </p:txBody>
      </p:sp>
      <p:sp>
        <p:nvSpPr>
          <p:cNvPr id="189" name="Praxisbeispiel: Lebensmittelunternehmen"/>
          <p:cNvSpPr txBox="1"/>
          <p:nvPr/>
        </p:nvSpPr>
        <p:spPr>
          <a:xfrm>
            <a:off x="147272" y="-2235165"/>
            <a:ext cx="2397006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Praxisbeispiel: Lebensmittelunternehmen</a:t>
            </a:r>
          </a:p>
        </p:txBody>
      </p:sp>
      <p:pic>
        <p:nvPicPr>
          <p:cNvPr id="190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2" name="eingesetzter-Film.png" descr="eingesetzter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82208" y="1393338"/>
            <a:ext cx="19419584" cy="10929324"/>
          </a:xfrm>
          <a:prstGeom prst="rect">
            <a:avLst/>
          </a:prstGeom>
          <a:ln w="12700">
            <a:miter lim="400000"/>
          </a:ln>
        </p:spPr>
      </p:pic>
      <p:sp>
        <p:nvSpPr>
          <p:cNvPr id="193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13</a:t>
            </a:fld>
            <a:endParaRPr/>
          </a:p>
        </p:txBody>
      </p:sp>
      <p:sp>
        <p:nvSpPr>
          <p:cNvPr id="194" name="Praxisbeispiel: Lebensmittelunternehmen"/>
          <p:cNvSpPr txBox="1"/>
          <p:nvPr/>
        </p:nvSpPr>
        <p:spPr>
          <a:xfrm>
            <a:off x="147272" y="-2235165"/>
            <a:ext cx="2397006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Praxisbeispiel: Lebensmittelunternehmen</a:t>
            </a:r>
          </a:p>
        </p:txBody>
      </p:sp>
      <p:pic>
        <p:nvPicPr>
          <p:cNvPr id="195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eingesetzter-Film.png" descr="eingesetzter-Film.png"/>
          <p:cNvPicPr>
            <a:picLocks noChangeAspect="1"/>
          </p:cNvPicPr>
          <p:nvPr/>
        </p:nvPicPr>
        <p:blipFill>
          <a:blip r:embed="rId2"/>
          <a:srcRect b="32305"/>
          <a:stretch>
            <a:fillRect/>
          </a:stretch>
        </p:blipFill>
        <p:spPr>
          <a:xfrm>
            <a:off x="5019088" y="137656"/>
            <a:ext cx="14345824" cy="13729059"/>
          </a:xfrm>
          <a:prstGeom prst="rect">
            <a:avLst/>
          </a:prstGeom>
          <a:ln w="25400">
            <a:miter lim="400000"/>
          </a:ln>
          <a:effectLst>
            <a:outerShdw blurRad="254000" dist="386898" dir="4695905" rotWithShape="0">
              <a:srgbClr val="000000">
                <a:alpha val="41269"/>
              </a:srgbClr>
            </a:outerShdw>
          </a:effectLst>
        </p:spPr>
      </p:pic>
      <p:sp>
        <p:nvSpPr>
          <p:cNvPr id="198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14</a:t>
            </a:fld>
            <a:endParaRPr/>
          </a:p>
        </p:txBody>
      </p:sp>
      <p:sp>
        <p:nvSpPr>
          <p:cNvPr id="199" name="Eingang per E-Mail oder Upload"/>
          <p:cNvSpPr txBox="1"/>
          <p:nvPr/>
        </p:nvSpPr>
        <p:spPr>
          <a:xfrm>
            <a:off x="-331055" y="8122781"/>
            <a:ext cx="2397006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r">
              <a:spcBef>
                <a:spcPts val="0"/>
              </a:spcBef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Eingang per E-Mail oder Upload</a:t>
            </a:r>
          </a:p>
        </p:txBody>
      </p:sp>
      <p:pic>
        <p:nvPicPr>
          <p:cNvPr id="200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  <p:sp>
        <p:nvSpPr>
          <p:cNvPr id="201" name="PNG"/>
          <p:cNvSpPr/>
          <p:nvPr/>
        </p:nvSpPr>
        <p:spPr>
          <a:xfrm>
            <a:off x="19809551" y="333924"/>
            <a:ext cx="1270001" cy="1270001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/>
          <a:lstStyle>
            <a:lvl1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lvl1pPr>
          </a:lstStyle>
          <a:p>
            <a:r>
              <a:t>PNG</a:t>
            </a:r>
          </a:p>
        </p:txBody>
      </p:sp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3" name="eingesetzter-Film.png" descr="eingesetzter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9348" y="-6050"/>
            <a:ext cx="23990764" cy="13501981"/>
          </a:xfrm>
          <a:prstGeom prst="rect">
            <a:avLst/>
          </a:prstGeom>
          <a:ln w="12700">
            <a:miter lim="400000"/>
          </a:ln>
        </p:spPr>
      </p:pic>
      <p:sp>
        <p:nvSpPr>
          <p:cNvPr id="204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15</a:t>
            </a:fld>
            <a:endParaRPr/>
          </a:p>
        </p:txBody>
      </p:sp>
      <p:sp>
        <p:nvSpPr>
          <p:cNvPr id="205" name="Verarbeitung - Erkennen · Auslesen · Zuordnen"/>
          <p:cNvSpPr txBox="1"/>
          <p:nvPr/>
        </p:nvSpPr>
        <p:spPr>
          <a:xfrm>
            <a:off x="4838988" y="8122780"/>
            <a:ext cx="18800019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r">
              <a:spcBef>
                <a:spcPts val="0"/>
              </a:spcBef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Verarbeitung - Erkennen · Auslesen · Zuordnen</a:t>
            </a:r>
          </a:p>
        </p:txBody>
      </p:sp>
      <p:sp>
        <p:nvSpPr>
          <p:cNvPr id="206" name="Rechteck"/>
          <p:cNvSpPr/>
          <p:nvPr/>
        </p:nvSpPr>
        <p:spPr>
          <a:xfrm>
            <a:off x="5462880" y="12696332"/>
            <a:ext cx="7180142" cy="46106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 algn="ctr">
              <a:spcBef>
                <a:spcPts val="0"/>
              </a:spcBef>
              <a:defRPr sz="3200">
                <a:solidFill>
                  <a:srgbClr val="FFFFFF"/>
                </a:solidFill>
                <a:latin typeface="+mn-lt"/>
                <a:ea typeface="+mn-ea"/>
                <a:cs typeface="+mn-cs"/>
                <a:sym typeface="Helvetica Neue Medium"/>
              </a:defRPr>
            </a:pPr>
            <a:endParaRPr/>
          </a:p>
        </p:txBody>
      </p:sp>
    </p:spTree>
  </p:cSld>
  <p:clrMapOvr>
    <a:masterClrMapping/>
  </p:clrMapOvr>
  <p:transition spd="med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8" name="eingesetzter-Film.png" descr="eingesetzter-Film.png"/>
          <p:cNvPicPr>
            <a:picLocks noChangeAspect="1"/>
          </p:cNvPicPr>
          <p:nvPr/>
        </p:nvPicPr>
        <p:blipFill>
          <a:blip r:embed="rId2"/>
          <a:srcRect r="6604"/>
          <a:stretch>
            <a:fillRect/>
          </a:stretch>
        </p:blipFill>
        <p:spPr>
          <a:xfrm>
            <a:off x="325553" y="-30981"/>
            <a:ext cx="21169225" cy="12756535"/>
          </a:xfrm>
          <a:prstGeom prst="rect">
            <a:avLst/>
          </a:prstGeom>
          <a:ln w="12700">
            <a:miter lim="400000"/>
          </a:ln>
        </p:spPr>
      </p:pic>
      <p:sp>
        <p:nvSpPr>
          <p:cNvPr id="209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16</a:t>
            </a:fld>
            <a:endParaRPr/>
          </a:p>
        </p:txBody>
      </p:sp>
      <p:sp>
        <p:nvSpPr>
          <p:cNvPr id="210" name="Bereitstellung - Export · Weiterverwendung"/>
          <p:cNvSpPr txBox="1"/>
          <p:nvPr/>
        </p:nvSpPr>
        <p:spPr>
          <a:xfrm>
            <a:off x="4924457" y="8143638"/>
            <a:ext cx="18693693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r">
              <a:spcBef>
                <a:spcPts val="0"/>
              </a:spcBef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Bereitstellung - Export · Weiterverwendung</a:t>
            </a:r>
          </a:p>
        </p:txBody>
      </p:sp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2" name="eingesetzter-Film.png" descr="eingesetzter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755" y="2469439"/>
            <a:ext cx="17971095" cy="10114115"/>
          </a:xfrm>
          <a:prstGeom prst="rect">
            <a:avLst/>
          </a:prstGeom>
          <a:ln w="12700">
            <a:miter lim="400000"/>
          </a:ln>
        </p:spPr>
      </p:pic>
      <p:sp>
        <p:nvSpPr>
          <p:cNvPr id="213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17</a:t>
            </a:fld>
            <a:endParaRPr/>
          </a:p>
        </p:txBody>
      </p:sp>
      <p:sp>
        <p:nvSpPr>
          <p:cNvPr id="214" name="Handwerk / Bau"/>
          <p:cNvSpPr txBox="1"/>
          <p:nvPr/>
        </p:nvSpPr>
        <p:spPr>
          <a:xfrm>
            <a:off x="147272" y="-2235165"/>
            <a:ext cx="2397006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Handwerk / Bau</a:t>
            </a:r>
          </a:p>
        </p:txBody>
      </p:sp>
      <p:pic>
        <p:nvPicPr>
          <p:cNvPr id="215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eingesetzter-Film.png" descr="eingesetzter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46755" y="2469439"/>
            <a:ext cx="17971095" cy="10114115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18</a:t>
            </a:fld>
            <a:endParaRPr/>
          </a:p>
        </p:txBody>
      </p:sp>
      <p:sp>
        <p:nvSpPr>
          <p:cNvPr id="219" name="Wohnungswirtschaft"/>
          <p:cNvSpPr txBox="1"/>
          <p:nvPr/>
        </p:nvSpPr>
        <p:spPr>
          <a:xfrm>
            <a:off x="147272" y="-2235165"/>
            <a:ext cx="2397006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Wohnungswirtschaft</a:t>
            </a:r>
          </a:p>
        </p:txBody>
      </p:sp>
      <p:pic>
        <p:nvPicPr>
          <p:cNvPr id="220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2" name="eingesetzter-Film.png" descr="eingesetzter-Film.png"/>
          <p:cNvPicPr>
            <a:picLocks noChangeAspect="1"/>
          </p:cNvPicPr>
          <p:nvPr/>
        </p:nvPicPr>
        <p:blipFill>
          <a:blip r:embed="rId2"/>
          <a:srcRect t="5168" b="5168"/>
          <a:stretch>
            <a:fillRect/>
          </a:stretch>
        </p:blipFill>
        <p:spPr>
          <a:xfrm>
            <a:off x="2158084" y="2584730"/>
            <a:ext cx="19948437" cy="10066333"/>
          </a:xfrm>
          <a:prstGeom prst="rect">
            <a:avLst/>
          </a:prstGeom>
          <a:ln w="12700">
            <a:miter lim="400000"/>
          </a:ln>
        </p:spPr>
      </p:pic>
      <p:sp>
        <p:nvSpPr>
          <p:cNvPr id="223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19</a:t>
            </a:fld>
            <a:endParaRPr/>
          </a:p>
        </p:txBody>
      </p:sp>
      <p:sp>
        <p:nvSpPr>
          <p:cNvPr id="224" name="Nicht die Branche ist entscheidend."/>
          <p:cNvSpPr txBox="1"/>
          <p:nvPr/>
        </p:nvSpPr>
        <p:spPr>
          <a:xfrm>
            <a:off x="147272" y="-2235165"/>
            <a:ext cx="2397006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Nicht die Branche ist entscheidend.</a:t>
            </a:r>
          </a:p>
        </p:txBody>
      </p:sp>
      <p:pic>
        <p:nvPicPr>
          <p:cNvPr id="225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“Erkennen und Zuordnen?…"/>
          <p:cNvSpPr txBox="1">
            <a:spLocks noGrp="1"/>
          </p:cNvSpPr>
          <p:nvPr>
            <p:ph type="title"/>
          </p:nvPr>
        </p:nvSpPr>
        <p:spPr>
          <a:xfrm>
            <a:off x="850145" y="2097319"/>
            <a:ext cx="22683710" cy="488703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“Erkennen und Zuordnen?</a:t>
            </a:r>
          </a:p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Das kann KI heute doch ziemlich gut.”</a:t>
            </a:r>
          </a:p>
        </p:txBody>
      </p:sp>
      <p:sp>
        <p:nvSpPr>
          <p:cNvPr id="228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20</a:t>
            </a:fld>
            <a:endParaRPr/>
          </a:p>
        </p:txBody>
      </p:sp>
      <p:sp>
        <p:nvSpPr>
          <p:cNvPr id="229" name="Feedback nach einer Produktdemo"/>
          <p:cNvSpPr txBox="1">
            <a:spLocks noGrp="1"/>
          </p:cNvSpPr>
          <p:nvPr>
            <p:ph type="body" sz="quarter" idx="1"/>
          </p:nvPr>
        </p:nvSpPr>
        <p:spPr>
          <a:xfrm>
            <a:off x="7080250" y="7046608"/>
            <a:ext cx="10223500" cy="5727701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Feedback nach einer Produktdemo</a:t>
            </a:r>
          </a:p>
        </p:txBody>
      </p:sp>
      <p:pic>
        <p:nvPicPr>
          <p:cNvPr id="230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“Erkennen und Zuordnen?…"/>
          <p:cNvSpPr txBox="1">
            <a:spLocks noGrp="1"/>
          </p:cNvSpPr>
          <p:nvPr>
            <p:ph type="title"/>
          </p:nvPr>
        </p:nvSpPr>
        <p:spPr>
          <a:xfrm>
            <a:off x="850145" y="2097319"/>
            <a:ext cx="22683710" cy="4887033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“Erkennen und Zuordnen?</a:t>
            </a:r>
          </a:p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Das kann KI heute doch ziemlich gut.”</a:t>
            </a:r>
          </a:p>
        </p:txBody>
      </p:sp>
      <p:sp>
        <p:nvSpPr>
          <p:cNvPr id="233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21</a:t>
            </a:fld>
            <a:endParaRPr/>
          </a:p>
        </p:txBody>
      </p:sp>
      <p:sp>
        <p:nvSpPr>
          <p:cNvPr id="234" name="Stimmt!"/>
          <p:cNvSpPr txBox="1"/>
          <p:nvPr/>
        </p:nvSpPr>
        <p:spPr>
          <a:xfrm>
            <a:off x="850145" y="4813467"/>
            <a:ext cx="22683710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solidFill>
                  <a:schemeClr val="accent1">
                    <a:lumOff val="-13575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Stimmt!</a:t>
            </a:r>
          </a:p>
        </p:txBody>
      </p:sp>
      <p:sp>
        <p:nvSpPr>
          <p:cNvPr id="235" name="Feedback nach einer Produktdemo"/>
          <p:cNvSpPr txBox="1">
            <a:spLocks noGrp="1"/>
          </p:cNvSpPr>
          <p:nvPr>
            <p:ph type="body" sz="quarter" idx="1"/>
          </p:nvPr>
        </p:nvSpPr>
        <p:spPr>
          <a:xfrm>
            <a:off x="7080250" y="7046608"/>
            <a:ext cx="10223500" cy="5727701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Feedback nach einer Produktdemo</a:t>
            </a:r>
          </a:p>
        </p:txBody>
      </p:sp>
      <p:pic>
        <p:nvPicPr>
          <p:cNvPr id="236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Wir automatisieren die Arbeit,…"/>
          <p:cNvSpPr txBox="1">
            <a:spLocks noGrp="1"/>
          </p:cNvSpPr>
          <p:nvPr>
            <p:ph type="title"/>
          </p:nvPr>
        </p:nvSpPr>
        <p:spPr>
          <a:xfrm>
            <a:off x="850145" y="4198583"/>
            <a:ext cx="22683710" cy="4887034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Wir automatisieren die </a:t>
            </a:r>
            <a:r>
              <a:rPr>
                <a:solidFill>
                  <a:schemeClr val="accent1">
                    <a:lumOff val="-13575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Arbeit</a:t>
            </a:r>
            <a:r>
              <a:t>,</a:t>
            </a:r>
          </a:p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die nach dem Eingang eines Dokuments beginnt</a:t>
            </a:r>
            <a:r>
              <a:t>.</a:t>
            </a:r>
          </a:p>
        </p:txBody>
      </p:sp>
      <p:sp>
        <p:nvSpPr>
          <p:cNvPr id="239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22</a:t>
            </a:fld>
            <a:endParaRPr/>
          </a:p>
        </p:txBody>
      </p:sp>
      <p:sp>
        <p:nvSpPr>
          <p:cNvPr id="240" name="Dokumente mit KI auslesen"/>
          <p:cNvSpPr txBox="1">
            <a:spLocks noGrp="1"/>
          </p:cNvSpPr>
          <p:nvPr>
            <p:ph type="body" sz="quarter" idx="1"/>
          </p:nvPr>
        </p:nvSpPr>
        <p:spPr>
          <a:xfrm>
            <a:off x="7080250" y="2433190"/>
            <a:ext cx="10223501" cy="2056110"/>
          </a:xfrm>
          <a:prstGeom prst="rect">
            <a:avLst/>
          </a:prstGeom>
        </p:spPr>
        <p:txBody>
          <a:bodyPr/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Dokumente mit KI auslesen</a:t>
            </a:r>
          </a:p>
        </p:txBody>
      </p:sp>
      <p:sp>
        <p:nvSpPr>
          <p:cNvPr id="241" name="Linien"/>
          <p:cNvSpPr/>
          <p:nvPr/>
        </p:nvSpPr>
        <p:spPr>
          <a:xfrm flipV="1">
            <a:off x="7268395" y="2815175"/>
            <a:ext cx="9847210" cy="173031"/>
          </a:xfrm>
          <a:prstGeom prst="line">
            <a:avLst/>
          </a:prstGeom>
          <a:ln w="508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242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23</a:t>
            </a:fld>
            <a:endParaRPr/>
          </a:p>
        </p:txBody>
      </p:sp>
      <p:sp>
        <p:nvSpPr>
          <p:cNvPr id="245" name="Digitaler Sachbearbeiter"/>
          <p:cNvSpPr txBox="1"/>
          <p:nvPr/>
        </p:nvSpPr>
        <p:spPr>
          <a:xfrm>
            <a:off x="147272" y="-2235165"/>
            <a:ext cx="23970062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Digitaler Sachbearbeiter</a:t>
            </a:r>
          </a:p>
        </p:txBody>
      </p:sp>
      <p:pic>
        <p:nvPicPr>
          <p:cNvPr id="246" name="eingesetzter-Film.png" descr="eingesetzter-Film.png"/>
          <p:cNvPicPr>
            <a:picLocks noChangeAspect="1"/>
          </p:cNvPicPr>
          <p:nvPr/>
        </p:nvPicPr>
        <p:blipFill>
          <a:blip r:embed="rId2"/>
          <a:srcRect t="23538" b="27521"/>
          <a:stretch>
            <a:fillRect/>
          </a:stretch>
        </p:blipFill>
        <p:spPr>
          <a:xfrm>
            <a:off x="1844512" y="4231644"/>
            <a:ext cx="20575582" cy="5667209"/>
          </a:xfrm>
          <a:prstGeom prst="rect">
            <a:avLst/>
          </a:prstGeom>
          <a:ln w="12700">
            <a:miter lim="400000"/>
          </a:ln>
        </p:spPr>
      </p:pic>
      <p:pic>
        <p:nvPicPr>
          <p:cNvPr id="247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Als eigenständige Lösung oder über projektspezifische Schnittstellen an bestehende Systeme angebunden."/>
          <p:cNvSpPr txBox="1">
            <a:spLocks noGrp="1"/>
          </p:cNvSpPr>
          <p:nvPr>
            <p:ph type="body" sz="quarter" idx="1"/>
          </p:nvPr>
        </p:nvSpPr>
        <p:spPr>
          <a:xfrm>
            <a:off x="4688173" y="9326053"/>
            <a:ext cx="14888260" cy="1843352"/>
          </a:xfrm>
          <a:prstGeom prst="rect">
            <a:avLst/>
          </a:prstGeom>
        </p:spPr>
        <p:txBody>
          <a:bodyPr/>
          <a:lstStyle>
            <a:lvl1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Als eigenständige Lösung oder über projektspezifische Schnittstellen an bestehende Systeme angebunden.</a:t>
            </a:r>
          </a:p>
        </p:txBody>
      </p:sp>
    </p:spTree>
  </p:cSld>
  <p:clrMapOvr>
    <a:masterClrMapping/>
  </p:clrMapOvr>
  <p:transition spd="med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Wo beginnt bei Ihnen…"/>
          <p:cNvSpPr txBox="1">
            <a:spLocks noGrp="1"/>
          </p:cNvSpPr>
          <p:nvPr>
            <p:ph type="title"/>
          </p:nvPr>
        </p:nvSpPr>
        <p:spPr>
          <a:xfrm>
            <a:off x="850145" y="4421771"/>
            <a:ext cx="22683710" cy="4872458"/>
          </a:xfrm>
          <a:prstGeom prst="rect">
            <a:avLst/>
          </a:prstGeom>
        </p:spPr>
        <p:txBody>
          <a:bodyPr/>
          <a:lstStyle/>
          <a:p>
            <a:pPr defTabSz="693419">
              <a:defRPr sz="9407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Wo beginnt bei Ihnen</a:t>
            </a:r>
          </a:p>
          <a:p>
            <a:pPr defTabSz="693419">
              <a:defRPr sz="9407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nach dem Eingang eines Dokuments</a:t>
            </a:r>
          </a:p>
          <a:p>
            <a:pPr defTabSz="693419">
              <a:defRPr sz="9407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 </a:t>
            </a:r>
            <a:r>
              <a:rPr>
                <a:solidFill>
                  <a:schemeClr val="accent1">
                    <a:lumOff val="-13575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noch Handarbeit</a:t>
            </a:r>
            <a:r>
              <a:t>?</a:t>
            </a:r>
          </a:p>
        </p:txBody>
      </p:sp>
      <p:sp>
        <p:nvSpPr>
          <p:cNvPr id="251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24</a:t>
            </a:fld>
            <a:endParaRPr/>
          </a:p>
        </p:txBody>
      </p:sp>
      <p:pic>
        <p:nvPicPr>
          <p:cNvPr id="252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eingesetzter-Film.png" descr="eingesetzter-Film.png"/>
          <p:cNvPicPr>
            <a:picLocks noChangeAspect="1"/>
          </p:cNvPicPr>
          <p:nvPr/>
        </p:nvPicPr>
        <p:blipFill>
          <a:blip r:embed="rId2"/>
          <a:srcRect b="33682"/>
          <a:stretch>
            <a:fillRect/>
          </a:stretch>
        </p:blipFill>
        <p:spPr>
          <a:xfrm>
            <a:off x="63893" y="4768623"/>
            <a:ext cx="24256214" cy="6432779"/>
          </a:xfrm>
          <a:prstGeom prst="rect">
            <a:avLst/>
          </a:prstGeom>
          <a:ln w="12700">
            <a:miter lim="400000"/>
          </a:ln>
        </p:spPr>
      </p:pic>
      <p:sp>
        <p:nvSpPr>
          <p:cNvPr id="255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25</a:t>
            </a:fld>
            <a:endParaRPr/>
          </a:p>
        </p:txBody>
      </p:sp>
      <p:sp>
        <p:nvSpPr>
          <p:cNvPr id="256" name="Menschen für Entscheidungen."/>
          <p:cNvSpPr txBox="1">
            <a:spLocks noGrp="1"/>
          </p:cNvSpPr>
          <p:nvPr>
            <p:ph type="title"/>
          </p:nvPr>
        </p:nvSpPr>
        <p:spPr>
          <a:xfrm>
            <a:off x="119970" y="110294"/>
            <a:ext cx="11181496" cy="4887034"/>
          </a:xfrm>
          <a:prstGeom prst="rect">
            <a:avLst/>
          </a:prstGeom>
        </p:spPr>
        <p:txBody>
          <a:bodyPr/>
          <a:lstStyle>
            <a:lvl1pPr algn="r"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Menschen für Entscheidungen.</a:t>
            </a:r>
          </a:p>
        </p:txBody>
      </p:sp>
      <p:sp>
        <p:nvSpPr>
          <p:cNvPr id="257" name="Software für Routine."/>
          <p:cNvSpPr txBox="1"/>
          <p:nvPr/>
        </p:nvSpPr>
        <p:spPr>
          <a:xfrm>
            <a:off x="12871310" y="110294"/>
            <a:ext cx="11181497" cy="488703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>
              <a:spcBef>
                <a:spcPts val="0"/>
              </a:spcBef>
              <a:defRPr sz="8400">
                <a:solidFill>
                  <a:schemeClr val="accent1">
                    <a:lumOff val="-13575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r>
              <a:t>Software für Routine.</a:t>
            </a:r>
          </a:p>
        </p:txBody>
      </p:sp>
      <p:pic>
        <p:nvPicPr>
          <p:cNvPr id="258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Die Datei ist digital.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/>
          <a:lstStyle>
            <a:lvl1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Die Datei ist digital.</a:t>
            </a:r>
          </a:p>
        </p:txBody>
      </p:sp>
      <p:sp>
        <p:nvSpPr>
          <p:cNvPr id="261" name="Der Prozess nicht."/>
          <p:cNvSpPr txBox="1"/>
          <p:nvPr/>
        </p:nvSpPr>
        <p:spPr>
          <a:xfrm>
            <a:off x="1778000" y="4020555"/>
            <a:ext cx="20828000" cy="464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 anchor="b">
            <a:normAutofit/>
          </a:bodyPr>
          <a:lstStyle>
            <a:lvl1pPr algn="ctr">
              <a:spcBef>
                <a:spcPts val="0"/>
              </a:spcBef>
              <a:defRPr sz="112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Der Prozess nicht.</a:t>
            </a:r>
          </a:p>
        </p:txBody>
      </p:sp>
      <p:pic>
        <p:nvPicPr>
          <p:cNvPr id="262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27</a:t>
            </a:fld>
            <a:endParaRPr/>
          </a:p>
        </p:txBody>
      </p:sp>
      <p:sp>
        <p:nvSpPr>
          <p:cNvPr id="265" name="Was kann KI lesen?"/>
          <p:cNvSpPr txBox="1">
            <a:spLocks noGrp="1"/>
          </p:cNvSpPr>
          <p:nvPr>
            <p:ph type="body" sz="half" idx="1"/>
          </p:nvPr>
        </p:nvSpPr>
        <p:spPr>
          <a:xfrm>
            <a:off x="6271705" y="5155224"/>
            <a:ext cx="11840590" cy="5727701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Was kann KI lesen?</a:t>
            </a:r>
          </a:p>
        </p:txBody>
      </p:sp>
      <p:pic>
        <p:nvPicPr>
          <p:cNvPr id="266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Welche Arbeit beginnt danach?"/>
          <p:cNvSpPr txBox="1">
            <a:spLocks noGrp="1"/>
          </p:cNvSpPr>
          <p:nvPr>
            <p:ph type="title"/>
          </p:nvPr>
        </p:nvSpPr>
        <p:spPr>
          <a:xfrm>
            <a:off x="850145" y="2834309"/>
            <a:ext cx="22683710" cy="4887034"/>
          </a:xfrm>
          <a:prstGeom prst="rect">
            <a:avLst/>
          </a:prstGeom>
        </p:spPr>
        <p:txBody>
          <a:bodyPr/>
          <a:lstStyle/>
          <a:p>
            <a:pPr>
              <a:defRPr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Welche Arbeit beginnt danach</a:t>
            </a:r>
            <a:r>
              <a:t>?</a:t>
            </a:r>
          </a:p>
        </p:txBody>
      </p:sp>
      <p:sp>
        <p:nvSpPr>
          <p:cNvPr id="269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28</a:t>
            </a:fld>
            <a:endParaRPr/>
          </a:p>
        </p:txBody>
      </p:sp>
      <p:sp>
        <p:nvSpPr>
          <p:cNvPr id="270" name="Was kann KI lesen?"/>
          <p:cNvSpPr txBox="1">
            <a:spLocks noGrp="1"/>
          </p:cNvSpPr>
          <p:nvPr>
            <p:ph type="body" sz="half" idx="1"/>
          </p:nvPr>
        </p:nvSpPr>
        <p:spPr>
          <a:xfrm>
            <a:off x="5468358" y="5148708"/>
            <a:ext cx="13447284" cy="5727701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Was kann KI lesen?</a:t>
            </a:r>
          </a:p>
        </p:txBody>
      </p:sp>
      <p:sp>
        <p:nvSpPr>
          <p:cNvPr id="271" name="Linien"/>
          <p:cNvSpPr/>
          <p:nvPr/>
        </p:nvSpPr>
        <p:spPr>
          <a:xfrm flipV="1">
            <a:off x="7379811" y="5716840"/>
            <a:ext cx="9624379" cy="384860"/>
          </a:xfrm>
          <a:prstGeom prst="line">
            <a:avLst/>
          </a:prstGeom>
          <a:ln w="76200">
            <a:solidFill>
              <a:schemeClr val="accent1">
                <a:lumOff val="-13575"/>
              </a:schemeClr>
            </a:solidFill>
            <a:miter lim="400000"/>
          </a:ln>
        </p:spPr>
        <p:txBody>
          <a:bodyPr lIns="50800" tIns="50800" rIns="50800" bIns="50800" anchor="ctr"/>
          <a:lstStyle/>
          <a:p>
            <a:endParaRPr/>
          </a:p>
        </p:txBody>
      </p:sp>
      <p:pic>
        <p:nvPicPr>
          <p:cNvPr id="272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Nicht nur beeindrucken."/>
          <p:cNvSpPr txBox="1">
            <a:spLocks noGrp="1"/>
          </p:cNvSpPr>
          <p:nvPr>
            <p:ph type="title"/>
          </p:nvPr>
        </p:nvSpPr>
        <p:spPr>
          <a:xfrm>
            <a:off x="850145" y="2834309"/>
            <a:ext cx="22683710" cy="4887034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accent1">
                    <a:lumOff val="-13575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defRPr>
            </a:lvl1pPr>
          </a:lstStyle>
          <a:p>
            <a:pPr>
              <a:defRPr>
                <a:solidFill>
                  <a:srgbClr val="000000"/>
                </a:solidFill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rPr>
                <a:solidFill>
                  <a:schemeClr val="accent1">
                    <a:lumOff val="-13575"/>
                  </a:schemeClr>
                </a:solidFill>
                <a:latin typeface="Montserrat Bold"/>
                <a:ea typeface="Montserrat Bold"/>
                <a:cs typeface="Montserrat Bold"/>
                <a:sym typeface="Montserrat Bold"/>
              </a:rPr>
              <a:t>Nicht nur beeindrucken.</a:t>
            </a:r>
          </a:p>
        </p:txBody>
      </p:sp>
      <p:sp>
        <p:nvSpPr>
          <p:cNvPr id="275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29</a:t>
            </a:fld>
            <a:endParaRPr/>
          </a:p>
        </p:txBody>
      </p:sp>
      <p:sp>
        <p:nvSpPr>
          <p:cNvPr id="276" name="KI muss wirken."/>
          <p:cNvSpPr txBox="1">
            <a:spLocks noGrp="1"/>
          </p:cNvSpPr>
          <p:nvPr>
            <p:ph type="body" sz="quarter" idx="1"/>
          </p:nvPr>
        </p:nvSpPr>
        <p:spPr>
          <a:xfrm>
            <a:off x="7339870" y="4950372"/>
            <a:ext cx="9704260" cy="5727701"/>
          </a:xfrm>
          <a:prstGeom prst="rect">
            <a:avLst/>
          </a:prstGeom>
        </p:spPr>
        <p:txBody>
          <a:bodyPr/>
          <a:lstStyle>
            <a:lvl1pPr>
              <a:defRPr sz="84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KI muss wirken.</a:t>
            </a:r>
          </a:p>
        </p:txBody>
      </p:sp>
      <p:pic>
        <p:nvPicPr>
          <p:cNvPr id="277" name="logo_codigen-.png" descr="logo_codigen-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7061" y="12340737"/>
            <a:ext cx="3415643" cy="720488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9" name="eingesetzter-Film.png" descr="eingesetzter-Fil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28149" y="190989"/>
            <a:ext cx="5727701" cy="5727701"/>
          </a:xfrm>
          <a:prstGeom prst="rect">
            <a:avLst/>
          </a:prstGeom>
          <a:ln w="12700">
            <a:miter lim="400000"/>
          </a:ln>
        </p:spPr>
      </p:pic>
      <p:sp>
        <p:nvSpPr>
          <p:cNvPr id="280" name="Artur Kasiubowski"/>
          <p:cNvSpPr txBox="1">
            <a:spLocks noGrp="1"/>
          </p:cNvSpPr>
          <p:nvPr>
            <p:ph type="title"/>
          </p:nvPr>
        </p:nvSpPr>
        <p:spPr>
          <a:xfrm>
            <a:off x="5350888" y="2385546"/>
            <a:ext cx="14314789" cy="4887033"/>
          </a:xfrm>
          <a:prstGeom prst="rect">
            <a:avLst/>
          </a:prstGeom>
        </p:spPr>
        <p:txBody>
          <a:bodyPr/>
          <a:lstStyle>
            <a:lvl1pPr>
              <a:defRPr sz="11200">
                <a:latin typeface="Montserrat Regular"/>
                <a:ea typeface="Montserrat Regular"/>
                <a:cs typeface="Montserrat Regular"/>
                <a:sym typeface="Montserrat Regular"/>
              </a:defRPr>
            </a:lvl1pPr>
          </a:lstStyle>
          <a:p>
            <a:r>
              <a:t>Artur Kasiubowski</a:t>
            </a:r>
          </a:p>
        </p:txBody>
      </p:sp>
      <p:sp>
        <p:nvSpPr>
          <p:cNvPr id="281" name="KI &amp; Prozessautomatisierung…"/>
          <p:cNvSpPr txBox="1">
            <a:spLocks noGrp="1"/>
          </p:cNvSpPr>
          <p:nvPr>
            <p:ph type="body" sz="quarter" idx="1"/>
          </p:nvPr>
        </p:nvSpPr>
        <p:spPr>
          <a:xfrm>
            <a:off x="7080250" y="7219544"/>
            <a:ext cx="10223500" cy="5727701"/>
          </a:xfrm>
          <a:prstGeom prst="rect">
            <a:avLst/>
          </a:prstGeom>
        </p:spPr>
        <p:txBody>
          <a:bodyPr/>
          <a:lstStyle/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KI &amp; Prozessautomatisierung</a:t>
            </a:r>
          </a:p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endParaRPr/>
          </a:p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CODIGEN AKL GmbH</a:t>
            </a:r>
          </a:p>
          <a:p>
            <a:pPr>
              <a:defRPr sz="3400">
                <a:latin typeface="Montserrat Regular"/>
                <a:ea typeface="Montserrat Regular"/>
                <a:cs typeface="Montserrat Regular"/>
                <a:sym typeface="Montserrat Regular"/>
              </a:defRPr>
            </a:pPr>
            <a:r>
              <a:t>www.codigen.de</a:t>
            </a:r>
          </a:p>
        </p:txBody>
      </p:sp>
      <p:sp>
        <p:nvSpPr>
          <p:cNvPr id="282" name="Foliennummer"/>
          <p:cNvSpPr txBox="1">
            <a:spLocks noGrp="1"/>
          </p:cNvSpPr>
          <p:nvPr>
            <p:ph type="sldNum" sz="quarter" idx="4294967295"/>
          </p:nvPr>
        </p:nvSpPr>
        <p:spPr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/>
          <a:lstStyle/>
          <a:p>
            <a:fld id="{86CB4B4D-7CA3-9044-876B-883B54F8677D}" type="slidenum">
              <a:t>30</a:t>
            </a:fld>
            <a:endParaRPr/>
          </a:p>
        </p:txBody>
      </p:sp>
      <p:pic>
        <p:nvPicPr>
          <p:cNvPr id="283" name="logo_codigen-.png" descr="logo_codigen-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95033" y="8906424"/>
            <a:ext cx="5626502" cy="1186841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White">
  <a:themeElements>
    <a:clrScheme name="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AE232"/>
      </a:accent4>
      <a:accent5>
        <a:srgbClr val="FF644E"/>
      </a:accent5>
      <a:accent6>
        <a:srgbClr val="EF5FA7"/>
      </a:accent6>
      <a:hlink>
        <a:srgbClr val="0000FF"/>
      </a:hlink>
      <a:folHlink>
        <a:srgbClr val="FF00FF"/>
      </a:folHlink>
    </a:clrScheme>
    <a:fontScheme name="White">
      <a:majorFont>
        <a:latin typeface="Helvetica Neue Medium"/>
        <a:ea typeface="Helvetica Neue Medium"/>
        <a:cs typeface="Helvetica Neue Medium"/>
      </a:majorFont>
      <a:minorFont>
        <a:latin typeface="Helvetica Neue Medium"/>
        <a:ea typeface="Helvetica Neue Medium"/>
        <a:cs typeface="Helvetica Neue Medium"/>
      </a:minorFont>
    </a:fontScheme>
    <a:fmtScheme name="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0" tIns="0" rIns="0" bIns="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+mn-lt"/>
            <a:ea typeface="+mn-ea"/>
            <a:cs typeface="+mn-cs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l" defTabSz="825500" rtl="0" fontAlgn="auto" latinLnBrk="0" hangingPunct="0">
          <a:lnSpc>
            <a:spcPct val="100000"/>
          </a:lnSpc>
          <a:spcBef>
            <a:spcPts val="5900"/>
          </a:spcBef>
          <a:spcAft>
            <a:spcPts val="0"/>
          </a:spcAft>
          <a:buClrTx/>
          <a:buSzTx/>
          <a:buFontTx/>
          <a:buNone/>
          <a:tabLst/>
          <a:defRPr kumimoji="0" sz="4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Helvetica Neue"/>
            <a:ea typeface="Helvetica Neue"/>
            <a:cs typeface="Helvetica Neue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365EB925CE53704D992C04A215CB5468" ma:contentTypeVersion="18" ma:contentTypeDescription="Ein neues Dokument erstellen." ma:contentTypeScope="" ma:versionID="2726a13974267b90fac411ce99b4a98a">
  <xsd:schema xmlns:xsd="http://www.w3.org/2001/XMLSchema" xmlns:xs="http://www.w3.org/2001/XMLSchema" xmlns:p="http://schemas.microsoft.com/office/2006/metadata/properties" xmlns:ns2="88d93e8a-0695-4ee2-a677-aed2c008da7d" xmlns:ns3="5a880aea-85ae-4738-81dc-03d2b028e23e" targetNamespace="http://schemas.microsoft.com/office/2006/metadata/properties" ma:root="true" ma:fieldsID="de98bebf65ad8dc05cd742d074667874" ns2:_="" ns3:_="">
    <xsd:import namespace="88d93e8a-0695-4ee2-a677-aed2c008da7d"/>
    <xsd:import namespace="5a880aea-85ae-4738-81dc-03d2b028e23e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Locatio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8d93e8a-0695-4ee2-a677-aed2c008da7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a33ec7b-d84e-47bd-b70d-6e7a926615c4}" ma:internalName="TaxCatchAll" ma:showField="CatchAllData" ma:web="88d93e8a-0695-4ee2-a677-aed2c008da7d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80aea-85ae-4738-81dc-03d2b028e23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6" nillable="true" ma:displayName="Location" ma:internalName="MediaServiceLocation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ildmarkierungen" ma:readOnly="false" ma:fieldId="{5cf76f15-5ced-4ddc-b409-7134ff3c332f}" ma:taxonomyMulti="true" ma:sspId="a065b1fa-1c62-4c6b-9e23-03f344638cd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88d93e8a-0695-4ee2-a677-aed2c008da7d" xsi:nil="true"/>
    <lcf76f155ced4ddcb4097134ff3c332f xmlns="5a880aea-85ae-4738-81dc-03d2b028e23e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793EB7C6-37AD-4CFF-AA94-50BDD95141DF}"/>
</file>

<file path=customXml/itemProps2.xml><?xml version="1.0" encoding="utf-8"?>
<ds:datastoreItem xmlns:ds="http://schemas.openxmlformats.org/officeDocument/2006/customXml" ds:itemID="{544554A6-4067-411B-A869-117002210F49}"/>
</file>

<file path=customXml/itemProps3.xml><?xml version="1.0" encoding="utf-8"?>
<ds:datastoreItem xmlns:ds="http://schemas.openxmlformats.org/officeDocument/2006/customXml" ds:itemID="{ED6D9B9E-E19C-422A-B8F6-1060346C3137}"/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258</Words>
  <Application>Microsoft Office PowerPoint</Application>
  <PresentationFormat>Benutzerdefiniert</PresentationFormat>
  <Paragraphs>83</Paragraphs>
  <Slides>30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5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30</vt:i4>
      </vt:variant>
    </vt:vector>
  </HeadingPairs>
  <TitlesOfParts>
    <vt:vector size="36" baseType="lpstr">
      <vt:lpstr>Arial</vt:lpstr>
      <vt:lpstr>Helvetica Neue</vt:lpstr>
      <vt:lpstr>Helvetica Neue Light</vt:lpstr>
      <vt:lpstr>Helvetica Neue Medium</vt:lpstr>
      <vt:lpstr>Montserrat Bold</vt:lpstr>
      <vt:lpstr>White</vt:lpstr>
      <vt:lpstr>Die Datei ist digital.</vt:lpstr>
      <vt:lpstr>Die Datei ist digital.</vt:lpstr>
      <vt:lpstr>Artur Kasiubowski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Ein Brief ist einfach.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PowerPoint-Präsentation</vt:lpstr>
      <vt:lpstr>“Erkennen und Zuordnen? Das kann KI heute doch ziemlich gut.”</vt:lpstr>
      <vt:lpstr>“Erkennen und Zuordnen? Das kann KI heute doch ziemlich gut.”</vt:lpstr>
      <vt:lpstr>Wir automatisieren die Arbeit, die nach dem Eingang eines Dokuments beginnt.</vt:lpstr>
      <vt:lpstr>PowerPoint-Präsentation</vt:lpstr>
      <vt:lpstr>Wo beginnt bei Ihnen nach dem Eingang eines Dokuments  noch Handarbeit?</vt:lpstr>
      <vt:lpstr>Menschen für Entscheidungen.</vt:lpstr>
      <vt:lpstr>Die Datei ist digital.</vt:lpstr>
      <vt:lpstr>PowerPoint-Präsentation</vt:lpstr>
      <vt:lpstr>Welche Arbeit beginnt danach?</vt:lpstr>
      <vt:lpstr>Nicht nur beeindrucken.</vt:lpstr>
      <vt:lpstr>Artur Kasiubowski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Lavinia Torrebruno</dc:creator>
  <cp:lastModifiedBy>Lavinia Torrebruno</cp:lastModifiedBy>
  <cp:revision>1</cp:revision>
  <dcterms:modified xsi:type="dcterms:W3CDTF">2026-09-08T10:36:17Z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0x010100365EB925CE53704D992C04A215CB5468</vt:lpwstr>
  </property>
</Properties>
</file>